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79" r:id="rId3"/>
    <p:sldId id="276" r:id="rId4"/>
    <p:sldId id="258" r:id="rId5"/>
    <p:sldId id="261" r:id="rId6"/>
    <p:sldId id="260" r:id="rId7"/>
    <p:sldId id="264" r:id="rId8"/>
    <p:sldId id="277" r:id="rId9"/>
    <p:sldId id="265" r:id="rId10"/>
    <p:sldId id="27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CEB89-E148-4440-BC9B-AD071FCF49C5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1B9BD-175F-481E-94C9-8DDCBD45B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679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2255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1" name="Google Shape;3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78748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1008a56bbbb_0_28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7" name="Google Shape;577;g1008a56bbbb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9043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1008a56bbbb_0_28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7" name="Google Shape;577;g1008a56bbbb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47368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67842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0" name="Google Shape;3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33788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1" name="Google Shape;3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08726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" name="Google Shape;3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23860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" name="Google Shape;3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29639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6" name="Google Shape;3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92950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E29B-B648-4C86-AA66-3C9A10EDCA9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5301-8488-4E69-9CDE-BC7D5B106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8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E29B-B648-4C86-AA66-3C9A10EDCA9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5301-8488-4E69-9CDE-BC7D5B106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295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E29B-B648-4C86-AA66-3C9A10EDCA9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5301-8488-4E69-9CDE-BC7D5B106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617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Две колонки (текст/2 объекта)" type="tx">
  <p:cSld name="Две колонки (текст/2 объекта)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2" descr="Рисунок 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48" y="12236"/>
            <a:ext cx="12186345" cy="686597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2"/>
          <p:cNvSpPr/>
          <p:nvPr/>
        </p:nvSpPr>
        <p:spPr>
          <a:xfrm>
            <a:off x="7245" y="0"/>
            <a:ext cx="12186348" cy="6865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95" tIns="45795" rIns="45795" bIns="4579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4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2"/>
          <p:cNvSpPr txBox="1">
            <a:spLocks noGrp="1"/>
          </p:cNvSpPr>
          <p:nvPr>
            <p:ph type="body" idx="1"/>
          </p:nvPr>
        </p:nvSpPr>
        <p:spPr>
          <a:xfrm>
            <a:off x="6233904" y="1297661"/>
            <a:ext cx="5192069" cy="2109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8160" lvl="0" indent="-22908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6320" lvl="1" indent="-22908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4480" lvl="2" indent="-22908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32640" lvl="3" indent="-34362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  <a:defRPr/>
            </a:lvl4pPr>
            <a:lvl5pPr marL="2290801" lvl="4" indent="-34362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  <a:defRPr/>
            </a:lvl5pPr>
            <a:lvl6pPr marL="2748961" lvl="5" indent="-34362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  <a:defRPr/>
            </a:lvl6pPr>
            <a:lvl7pPr marL="3207121" lvl="6" indent="-34362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  <a:defRPr/>
            </a:lvl7pPr>
            <a:lvl8pPr marL="3665281" lvl="7" indent="-34362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  <a:defRPr/>
            </a:lvl8pPr>
            <a:lvl9pPr marL="4123441" lvl="8" indent="-22908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body" idx="2"/>
          </p:nvPr>
        </p:nvSpPr>
        <p:spPr>
          <a:xfrm>
            <a:off x="767617" y="1297659"/>
            <a:ext cx="5192070" cy="5193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8160" lvl="0" indent="-22908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6320" lvl="1" indent="-22908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4480" lvl="2" indent="-22908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32640" lvl="3" indent="-34362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  <a:defRPr/>
            </a:lvl4pPr>
            <a:lvl5pPr marL="2290801" lvl="4" indent="-34362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  <a:defRPr/>
            </a:lvl5pPr>
            <a:lvl6pPr marL="2748961" lvl="5" indent="-34362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  <a:defRPr/>
            </a:lvl6pPr>
            <a:lvl7pPr marL="3207121" lvl="6" indent="-34362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  <a:defRPr/>
            </a:lvl7pPr>
            <a:lvl8pPr marL="3665281" lvl="7" indent="-34362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  <a:defRPr/>
            </a:lvl8pPr>
            <a:lvl9pPr marL="4123441" lvl="8" indent="-22908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772676" y="571228"/>
            <a:ext cx="10658120" cy="44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/>
          <p:nvPr/>
        </p:nvSpPr>
        <p:spPr>
          <a:xfrm>
            <a:off x="11997921" y="0"/>
            <a:ext cx="195673" cy="68782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95" tIns="45795" rIns="45795" bIns="4579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</a:pPr>
            <a:endParaRPr sz="1804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2" descr="Picture 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0504" y="102638"/>
            <a:ext cx="916809" cy="38052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2"/>
          <p:cNvSpPr txBox="1">
            <a:spLocks noGrp="1"/>
          </p:cNvSpPr>
          <p:nvPr>
            <p:ph type="sldNum" idx="12"/>
          </p:nvPr>
        </p:nvSpPr>
        <p:spPr>
          <a:xfrm>
            <a:off x="11421711" y="6516206"/>
            <a:ext cx="154284" cy="464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23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E29B-B648-4C86-AA66-3C9A10EDCA9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5301-8488-4E69-9CDE-BC7D5B106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11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E29B-B648-4C86-AA66-3C9A10EDCA9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5301-8488-4E69-9CDE-BC7D5B106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420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E29B-B648-4C86-AA66-3C9A10EDCA9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5301-8488-4E69-9CDE-BC7D5B106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635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E29B-B648-4C86-AA66-3C9A10EDCA9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5301-8488-4E69-9CDE-BC7D5B106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844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E29B-B648-4C86-AA66-3C9A10EDCA9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5301-8488-4E69-9CDE-BC7D5B106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830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E29B-B648-4C86-AA66-3C9A10EDCA9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5301-8488-4E69-9CDE-BC7D5B106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44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E29B-B648-4C86-AA66-3C9A10EDCA9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5301-8488-4E69-9CDE-BC7D5B106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43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E29B-B648-4C86-AA66-3C9A10EDCA9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5301-8488-4E69-9CDE-BC7D5B106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23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1E29B-B648-4C86-AA66-3C9A10EDCA9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A5301-8488-4E69-9CDE-BC7D5B106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60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"/>
          <p:cNvSpPr txBox="1">
            <a:spLocks noGrp="1"/>
          </p:cNvSpPr>
          <p:nvPr>
            <p:ph type="body" idx="1"/>
          </p:nvPr>
        </p:nvSpPr>
        <p:spPr>
          <a:xfrm>
            <a:off x="357880" y="5204688"/>
            <a:ext cx="11290010" cy="14723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 lnSpcReduction="10000"/>
          </a:bodyPr>
          <a:lstStyle/>
          <a:p>
            <a:pPr marL="0" indent="0">
              <a:lnSpc>
                <a:spcPct val="116666"/>
              </a:lnSpc>
              <a:buSzPts val="3000"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6666"/>
              </a:lnSpc>
              <a:buSzPts val="3000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Субъект(ы) РФ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Чеченская Республика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6666"/>
              </a:lnSpc>
              <a:buSzPts val="3000"/>
            </a:pP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Турмаршрут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006" dirty="0" smtClean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3006" dirty="0" smtClean="0">
                <a:solidFill>
                  <a:srgbClr val="FF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«</a:t>
            </a:r>
            <a:r>
              <a:rPr lang="ru-RU" sz="3006" dirty="0" smtClean="0">
                <a:solidFill>
                  <a:srgbClr val="FF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 следам Героев</a:t>
            </a:r>
            <a:r>
              <a:rPr lang="en-US" sz="3006" dirty="0" smtClean="0">
                <a:solidFill>
                  <a:srgbClr val="FF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»</a:t>
            </a:r>
            <a:endParaRPr lang="ru-RU" sz="3006" dirty="0" smtClean="0">
              <a:solidFill>
                <a:srgbClr val="FF000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6" name="Google Shape;427;p12"/>
          <p:cNvSpPr/>
          <p:nvPr/>
        </p:nvSpPr>
        <p:spPr>
          <a:xfrm>
            <a:off x="438703" y="622643"/>
            <a:ext cx="5164656" cy="887187"/>
          </a:xfrm>
          <a:prstGeom prst="rect">
            <a:avLst/>
          </a:prstGeom>
          <a:noFill/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95" tIns="45795" rIns="45795" bIns="45795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ru-RU" sz="1804" b="1" i="1" dirty="0" smtClean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(Иллюстрация для примера оформления, необходимо поставить иллюстрацию </a:t>
            </a:r>
            <a:br>
              <a:rPr lang="ru-RU" sz="1804" b="1" i="1" dirty="0" smtClean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ru-RU" sz="1804" b="1" i="1" dirty="0" smtClean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 Вашему маршруту)</a:t>
            </a:r>
            <a:endParaRPr sz="1403" i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307;p4"/>
          <p:cNvSpPr txBox="1"/>
          <p:nvPr/>
        </p:nvSpPr>
        <p:spPr>
          <a:xfrm>
            <a:off x="357880" y="161353"/>
            <a:ext cx="10011071" cy="47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95" tIns="45795" rIns="45795" bIns="45795" anchor="t" anchorCtr="0">
            <a:spAutoFit/>
          </a:bodyPr>
          <a:lstStyle/>
          <a:p>
            <a:pPr>
              <a:buClr>
                <a:schemeClr val="accent1"/>
              </a:buClr>
              <a:buSzPts val="1100"/>
            </a:pPr>
            <a:r>
              <a:rPr lang="ru-RU" sz="1102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Шаблон описания туристского маршрута по местам воинской славы на территории Российской Федерации </a:t>
            </a:r>
          </a:p>
          <a:p>
            <a:pPr>
              <a:buClr>
                <a:schemeClr val="accent1"/>
              </a:buClr>
              <a:buSzPts val="1100"/>
            </a:pPr>
            <a:endParaRPr lang="ru-RU" sz="1403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612" y="639328"/>
            <a:ext cx="8054546" cy="483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6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"/>
          <p:cNvSpPr txBox="1">
            <a:spLocks noGrp="1"/>
          </p:cNvSpPr>
          <p:nvPr>
            <p:ph type="sldNum" idx="4294967295"/>
          </p:nvPr>
        </p:nvSpPr>
        <p:spPr>
          <a:xfrm>
            <a:off x="11421710" y="6511193"/>
            <a:ext cx="318005" cy="23134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algn="l">
              <a:lnSpc>
                <a:spcPct val="150000"/>
              </a:lnSpc>
              <a:buClr>
                <a:srgbClr val="000000"/>
              </a:buClr>
              <a:buSzPts val="1000"/>
            </a:pPr>
            <a:fld id="{00000000-1234-1234-1234-123412341234}" type="slidenum">
              <a:rPr lang="en-US" sz="1002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pPr algn="l">
                <a:lnSpc>
                  <a:spcPct val="150000"/>
                </a:lnSpc>
                <a:buClr>
                  <a:srgbClr val="000000"/>
                </a:buClr>
                <a:buSzPts val="1000"/>
              </a:pPr>
              <a:t>10</a:t>
            </a:fld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541960" y="708755"/>
            <a:ext cx="10853550" cy="4572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25353" tIns="25353" rIns="25353" bIns="25353" rtlCol="0" anchor="t" anchorCtr="0">
            <a:normAutofit fontScale="90000"/>
          </a:bodyPr>
          <a:lstStyle/>
          <a:p>
            <a:pPr>
              <a:lnSpc>
                <a:spcPct val="100000"/>
              </a:lnSpc>
              <a:buSzPts val="2400"/>
            </a:pPr>
            <a:r>
              <a:rPr lang="ru-RU" sz="2405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ПЕРЕЧЕНЬ ТУРОПЕРАТОРОВ, РЕАЛИЗУЮЩИХ ЭКСКУРСИИ / ТУРПРОДУКТЫ ПО ДАННОМУ МАРШРУТУ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Google Shape;281;p3"/>
          <p:cNvSpPr txBox="1"/>
          <p:nvPr/>
        </p:nvSpPr>
        <p:spPr>
          <a:xfrm>
            <a:off x="566293" y="6500472"/>
            <a:ext cx="7266492" cy="262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95" tIns="45795" rIns="45795" bIns="45795" anchor="t" anchorCtr="0">
            <a:spAutoFit/>
          </a:bodyPr>
          <a:lstStyle/>
          <a:p>
            <a:pPr>
              <a:buClr>
                <a:schemeClr val="accent1"/>
              </a:buClr>
              <a:buSzPts val="1100"/>
            </a:pPr>
            <a:r>
              <a:rPr lang="ru-RU" sz="1102" b="1" i="1" dirty="0" smtClean="0">
                <a:solidFill>
                  <a:schemeClr val="accen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Чеченская Республика </a:t>
            </a:r>
            <a:r>
              <a:rPr lang="ru-RU" sz="1102" b="1" i="1" dirty="0" smtClean="0">
                <a:solidFill>
                  <a:schemeClr val="accen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| «По следам Героев»</a:t>
            </a:r>
            <a:endParaRPr lang="ru-RU" sz="1403" i="1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587676"/>
              </p:ext>
            </p:extLst>
          </p:nvPr>
        </p:nvGraphicFramePr>
        <p:xfrm>
          <a:off x="566293" y="1483874"/>
          <a:ext cx="10982685" cy="4249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357">
                  <a:extLst>
                    <a:ext uri="{9D8B030D-6E8A-4147-A177-3AD203B41FA5}">
                      <a16:colId xmlns:a16="http://schemas.microsoft.com/office/drawing/2014/main" xmlns="" val="789199182"/>
                    </a:ext>
                  </a:extLst>
                </a:gridCol>
                <a:gridCol w="968237">
                  <a:extLst>
                    <a:ext uri="{9D8B030D-6E8A-4147-A177-3AD203B41FA5}">
                      <a16:colId xmlns:a16="http://schemas.microsoft.com/office/drawing/2014/main" xmlns="" val="2191414868"/>
                    </a:ext>
                  </a:extLst>
                </a:gridCol>
                <a:gridCol w="1918252">
                  <a:extLst>
                    <a:ext uri="{9D8B030D-6E8A-4147-A177-3AD203B41FA5}">
                      <a16:colId xmlns:a16="http://schemas.microsoft.com/office/drawing/2014/main" xmlns="" val="3166993764"/>
                    </a:ext>
                  </a:extLst>
                </a:gridCol>
                <a:gridCol w="2305142">
                  <a:extLst>
                    <a:ext uri="{9D8B030D-6E8A-4147-A177-3AD203B41FA5}">
                      <a16:colId xmlns:a16="http://schemas.microsoft.com/office/drawing/2014/main" xmlns="" val="2419644896"/>
                    </a:ext>
                  </a:extLst>
                </a:gridCol>
                <a:gridCol w="2374156">
                  <a:extLst>
                    <a:ext uri="{9D8B030D-6E8A-4147-A177-3AD203B41FA5}">
                      <a16:colId xmlns:a16="http://schemas.microsoft.com/office/drawing/2014/main" xmlns="" val="3433393298"/>
                    </a:ext>
                  </a:extLst>
                </a:gridCol>
                <a:gridCol w="1830541">
                  <a:extLst>
                    <a:ext uri="{9D8B030D-6E8A-4147-A177-3AD203B41FA5}">
                      <a16:colId xmlns:a16="http://schemas.microsoft.com/office/drawing/2014/main" xmlns="" val="2490189179"/>
                    </a:ext>
                  </a:extLst>
                </a:gridCol>
              </a:tblGrid>
              <a:tr h="6436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туроператора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РТО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экскурсии / турпродукта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Аудитория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(с указанием возраста)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для 1 чел., для группы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Ссылки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турпродукты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1688375"/>
                  </a:ext>
                </a:extLst>
              </a:tr>
              <a:tr h="10459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Visit Chechnya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023619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«По следам Героев»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Возрастная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категория 12+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  <a:tabLst>
                          <a:tab pos="179388" algn="l"/>
                        </a:tabLst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720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 для 1 чел. </a:t>
                      </a:r>
                      <a:b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составе сборной группы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  <a:tabLst>
                          <a:tab pos="179388" algn="l"/>
                        </a:tabLst>
                      </a:pP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720 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 для группы </a:t>
                      </a:r>
                      <a:b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79388" algn="l"/>
                        </a:tabLst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индивидуальном формате</a:t>
                      </a:r>
                      <a:endPara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https://www.visitchechnya.ru/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2968630"/>
                  </a:ext>
                </a:extLst>
              </a:tr>
              <a:tr h="388152">
                <a:tc>
                  <a:txBody>
                    <a:bodyPr/>
                    <a:lstStyle/>
                    <a:p>
                      <a:endParaRPr lang="ru-RU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3296354"/>
                  </a:ext>
                </a:extLst>
              </a:tr>
              <a:tr h="388152"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7165816"/>
                  </a:ext>
                </a:extLst>
              </a:tr>
              <a:tr h="388152">
                <a:tc>
                  <a:txBody>
                    <a:bodyPr/>
                    <a:lstStyle/>
                    <a:p>
                      <a:endParaRPr lang="ru-RU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2699452"/>
                  </a:ext>
                </a:extLst>
              </a:tr>
              <a:tr h="388152"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6454858"/>
                  </a:ext>
                </a:extLst>
              </a:tr>
              <a:tr h="388152"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2825494"/>
                  </a:ext>
                </a:extLst>
              </a:tr>
              <a:tr h="388152">
                <a:tc>
                  <a:txBody>
                    <a:bodyPr/>
                    <a:lstStyle/>
                    <a:p>
                      <a:endParaRPr lang="ru-RU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2632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53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69"/>
          <p:cNvSpPr txBox="1">
            <a:spLocks noGrp="1"/>
          </p:cNvSpPr>
          <p:nvPr>
            <p:ph type="sldNum" idx="4294967295"/>
          </p:nvPr>
        </p:nvSpPr>
        <p:spPr>
          <a:xfrm>
            <a:off x="11421711" y="6516206"/>
            <a:ext cx="127200" cy="2463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algn="l">
              <a:lnSpc>
                <a:spcPct val="150000"/>
              </a:lnSpc>
              <a:buClr>
                <a:srgbClr val="000000"/>
              </a:buClr>
              <a:buSzPts val="800"/>
            </a:pPr>
            <a:fld id="{00000000-1234-1234-1234-123412341234}" type="slidenum">
              <a:rPr lang="ru" sz="1067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pPr algn="l">
                <a:lnSpc>
                  <a:spcPct val="150000"/>
                </a:lnSpc>
                <a:buClr>
                  <a:srgbClr val="000000"/>
                </a:buClr>
                <a:buSzPts val="800"/>
              </a:pPr>
              <a:t>2</a:t>
            </a:fld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0" name="Google Shape;580;p69"/>
          <p:cNvSpPr txBox="1">
            <a:spLocks noGrp="1"/>
          </p:cNvSpPr>
          <p:nvPr>
            <p:ph type="title"/>
          </p:nvPr>
        </p:nvSpPr>
        <p:spPr>
          <a:xfrm>
            <a:off x="541960" y="2209800"/>
            <a:ext cx="3019425" cy="404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25367" tIns="25367" rIns="25367" bIns="25367" rtlCol="0" anchor="t" anchorCtr="0">
            <a:normAutofit/>
          </a:bodyPr>
          <a:lstStyle/>
          <a:p>
            <a:pPr>
              <a:lnSpc>
                <a:spcPct val="100000"/>
              </a:lnSpc>
              <a:buSzPct val="100000"/>
            </a:pPr>
            <a:r>
              <a:rPr lang="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ОПРЕДЕЛЕНИЯ 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Google Shape;588;p69"/>
          <p:cNvSpPr/>
          <p:nvPr/>
        </p:nvSpPr>
        <p:spPr>
          <a:xfrm>
            <a:off x="541960" y="2524125"/>
            <a:ext cx="6849440" cy="379095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833" tIns="45833" rIns="45833" bIns="45833" anchor="t" anchorCtr="0">
            <a:noAutofit/>
          </a:bodyPr>
          <a:lstStyle/>
          <a:p>
            <a:pPr>
              <a:spcBef>
                <a:spcPts val="1200"/>
              </a:spcBef>
              <a:buClr>
                <a:schemeClr val="dk1"/>
              </a:buClr>
              <a:buSzPts val="800"/>
            </a:pP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Туристский маршрут (</a:t>
            </a:r>
            <a:r>
              <a:rPr lang="ru-RU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турмаршрут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)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– путь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следования туристов (экскурсантов), включающий в себя посещение и (или) использование туристических ресурсов и объектов туристической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индустрии.</a:t>
            </a:r>
          </a:p>
          <a:p>
            <a:pPr>
              <a:spcBef>
                <a:spcPts val="1200"/>
              </a:spcBef>
              <a:buClr>
                <a:schemeClr val="dk1"/>
              </a:buClr>
              <a:buSzPts val="800"/>
            </a:pP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Туристический продукт (турпродукт)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– комплекс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туристических услуг, включающих размещение физических лиц в средстве размещения, а также одну или более следующих туристических услуг: перевозка любым видом транспорта, доставка туриста к средству размещения в стране (месте) временного пребывания и (или) обратно (трансфер), экскурсионное обслуживание (пакетный тур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).</a:t>
            </a:r>
          </a:p>
          <a:p>
            <a:pPr>
              <a:spcBef>
                <a:spcPts val="1200"/>
              </a:spcBef>
              <a:buClr>
                <a:schemeClr val="dk1"/>
              </a:buClr>
              <a:buSzPts val="800"/>
            </a:pP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Экскурсия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– ознакомление туристов (экскурсантов) с туристическими ресурсами, в том числе сопровождение туристов (экскурсантов)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и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информирование туристов (экскурсантов) по пути следования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по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туристическому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маршруту.</a:t>
            </a:r>
          </a:p>
          <a:p>
            <a:pPr>
              <a:spcBef>
                <a:spcPts val="1200"/>
              </a:spcBef>
              <a:buClr>
                <a:schemeClr val="dk1"/>
              </a:buClr>
              <a:buSzPts val="800"/>
            </a:pP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Места воинской славы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-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территории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и объекты, исторически связанные с подвигами российских (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русских)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воинов, отличившихся в сражениях, с днями воинской славы России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/>
            </a:r>
            <a:b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</a:b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и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памятными датами России; а также воинские захоронения, памятники, стелы, обелиски, другие мемориальные сооружения или объекты, увековечивающие память погибших при защите Отечества или его интересов либо посвященные дням воинской славы России, в том числе мемориальные музеи или памятные знаки на местах боевых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действий.</a:t>
            </a:r>
          </a:p>
        </p:txBody>
      </p:sp>
      <p:sp>
        <p:nvSpPr>
          <p:cNvPr id="20" name="Google Shape;588;p69"/>
          <p:cNvSpPr/>
          <p:nvPr/>
        </p:nvSpPr>
        <p:spPr>
          <a:xfrm>
            <a:off x="7534274" y="1305242"/>
            <a:ext cx="4210051" cy="5009833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833" tIns="45833" rIns="45833" bIns="45833" anchor="t" anchorCtr="0">
            <a:noAutofit/>
          </a:bodyPr>
          <a:lstStyle/>
          <a:p>
            <a:pPr>
              <a:spcBef>
                <a:spcPts val="400"/>
              </a:spcBef>
              <a:buClr>
                <a:schemeClr val="dk1"/>
              </a:buClr>
              <a:buSzPts val="800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1. 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Заполнение 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субъектами РФ настоящей формы 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описания туристского маршрута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для включения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/>
            </a:r>
            <a:b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</a:b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в Единый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реестр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туристских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маршрутов по местам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воинской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славы на территории Российской Федерации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/>
            </a:r>
            <a:b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</a:b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и 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направление материалов в адрес Агентства стратегических инициатив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 - 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до 2 декабря 2022 г.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Helvetica Neue"/>
            </a:endParaRPr>
          </a:p>
          <a:p>
            <a:pPr>
              <a:spcBef>
                <a:spcPts val="400"/>
              </a:spcBef>
              <a:buClr>
                <a:schemeClr val="dk1"/>
              </a:buClr>
              <a:buSzPts val="800"/>
            </a:pPr>
            <a:endParaRPr lang="ru-RU" sz="12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Helvetica Neue"/>
            </a:endParaRPr>
          </a:p>
          <a:p>
            <a:pPr>
              <a:spcBef>
                <a:spcPts val="400"/>
              </a:spcBef>
              <a:buClr>
                <a:schemeClr val="dk1"/>
              </a:buClr>
              <a:buSzPts val="800"/>
            </a:pP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2. 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Экспертиза представленных турмаршрутов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 </a:t>
            </a:r>
            <a:b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</a:br>
            <a:r>
              <a:rPr lang="ru-RU" sz="1200" spc="-2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и формирование рекомендаций по их совершенствованию Экспертной группой – </a:t>
            </a:r>
            <a:r>
              <a:rPr lang="ru-RU" sz="1200" b="1" spc="-2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декабрь 2022 г.</a:t>
            </a:r>
          </a:p>
          <a:p>
            <a:pPr>
              <a:spcBef>
                <a:spcPts val="400"/>
              </a:spcBef>
              <a:buClr>
                <a:schemeClr val="dk1"/>
              </a:buClr>
              <a:buSzPts val="800"/>
            </a:pPr>
            <a:endParaRPr lang="ru-RU" sz="1200" spc="-2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Helvetica Neue"/>
            </a:endParaRPr>
          </a:p>
          <a:p>
            <a:pPr>
              <a:spcBef>
                <a:spcPts val="400"/>
              </a:spcBef>
              <a:buClr>
                <a:schemeClr val="dk1"/>
              </a:buClr>
              <a:buSzPts val="800"/>
            </a:pP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3. 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Формирование 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перечня турмаршрутов,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рекомендованных для включения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Единый реестр туристских маршрутов по местам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воинской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славы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/>
            </a:r>
            <a:b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</a:b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на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территории Российской Федерации </a:t>
            </a:r>
            <a:r>
              <a:rPr lang="ru-RU" sz="1200" spc="-2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–</a:t>
            </a:r>
            <a:br>
              <a:rPr lang="ru-RU" sz="1200" spc="-2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</a:br>
            <a:r>
              <a:rPr lang="ru-RU" sz="1200" b="1" spc="-2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декабрь 2022 </a:t>
            </a:r>
            <a:r>
              <a:rPr lang="ru-RU" sz="1200" b="1" spc="-2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г</a:t>
            </a:r>
            <a:r>
              <a:rPr lang="ru-RU" sz="1200" b="1" spc="-2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.</a:t>
            </a:r>
          </a:p>
          <a:p>
            <a:pPr>
              <a:spcBef>
                <a:spcPts val="400"/>
              </a:spcBef>
              <a:buClr>
                <a:schemeClr val="dk1"/>
              </a:buClr>
              <a:buSzPts val="800"/>
            </a:pPr>
            <a:endParaRPr lang="ru-RU" sz="1200" b="1" spc="-2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Helvetica Neue"/>
            </a:endParaRPr>
          </a:p>
          <a:p>
            <a:pPr>
              <a:spcBef>
                <a:spcPts val="400"/>
              </a:spcBef>
              <a:buClr>
                <a:schemeClr val="dk1"/>
              </a:buClr>
              <a:buSzPts val="800"/>
            </a:pPr>
            <a:r>
              <a:rPr lang="ru-RU" sz="1200" spc="-2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4. 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Презентация 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турмаршрутов, рекомендованных 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для 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включения 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в Единый 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реестр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туристских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маршрутов</a:t>
            </a:r>
            <a:b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</a:b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по местам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воинской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славы на территории Российской </a:t>
            </a:r>
            <a:r>
              <a:rPr lang="ru-RU" sz="1200" spc="-3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Федерации, для ключевых </a:t>
            </a:r>
            <a:r>
              <a:rPr lang="ru-RU" sz="1200" spc="-3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стейкхолдеров</a:t>
            </a:r>
            <a:r>
              <a:rPr lang="ru-RU" sz="1200" spc="-3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 – </a:t>
            </a:r>
            <a:r>
              <a:rPr lang="ru-RU" sz="1200" b="1" spc="-3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январь-февраль 2023 </a:t>
            </a:r>
            <a:r>
              <a:rPr lang="ru-RU" sz="1200" b="1" spc="-3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г.</a:t>
            </a:r>
          </a:p>
          <a:p>
            <a:pPr>
              <a:spcBef>
                <a:spcPts val="400"/>
              </a:spcBef>
              <a:buClr>
                <a:schemeClr val="dk1"/>
              </a:buClr>
              <a:buSzPts val="800"/>
            </a:pPr>
            <a:endParaRPr lang="ru-RU" sz="1200" b="1" spc="-2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Helvetica Neue"/>
            </a:endParaRPr>
          </a:p>
          <a:p>
            <a:pPr>
              <a:spcBef>
                <a:spcPts val="400"/>
              </a:spcBef>
              <a:buClr>
                <a:schemeClr val="dk1"/>
              </a:buClr>
              <a:buSzPts val="800"/>
            </a:pPr>
            <a:endParaRPr lang="ru-RU" sz="12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Helvetica Neue"/>
            </a:endParaRPr>
          </a:p>
          <a:p>
            <a:pPr>
              <a:spcBef>
                <a:spcPts val="400"/>
              </a:spcBef>
              <a:buClr>
                <a:schemeClr val="dk1"/>
              </a:buClr>
              <a:buSzPts val="800"/>
            </a:pP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 </a:t>
            </a:r>
          </a:p>
        </p:txBody>
      </p:sp>
      <p:sp>
        <p:nvSpPr>
          <p:cNvPr id="21" name="Google Shape;580;p69"/>
          <p:cNvSpPr txBox="1">
            <a:spLocks/>
          </p:cNvSpPr>
          <p:nvPr/>
        </p:nvSpPr>
        <p:spPr>
          <a:xfrm>
            <a:off x="7534274" y="789018"/>
            <a:ext cx="4014637" cy="51622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25367" tIns="25367" rIns="25367" bIns="25367" rtlCol="0" anchor="t" anchorCtr="0">
            <a:normAutofit fontScale="90000" lnSpcReduction="10000"/>
          </a:bodyPr>
          <a:lstStyle>
            <a:lvl1pPr lvl="0" algn="l" defTabSz="914400" rtl="0" eaLnBrk="1" latinLnBrk="0" hangingPunct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pPr>
              <a:lnSpc>
                <a:spcPct val="100000"/>
              </a:lnSpc>
              <a:buSzPct val="100000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 мероприятий по исполнению поручения на ноябрь-декабрь 2022 г.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Google Shape;588;p69"/>
          <p:cNvSpPr/>
          <p:nvPr/>
        </p:nvSpPr>
        <p:spPr>
          <a:xfrm>
            <a:off x="541959" y="1213107"/>
            <a:ext cx="6782765" cy="901443"/>
          </a:xfrm>
          <a:prstGeom prst="rect">
            <a:avLst/>
          </a:prstGeom>
          <a:solidFill>
            <a:srgbClr val="FFFFFF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833" tIns="45833" rIns="45833" bIns="45833" anchor="t" anchorCtr="0">
            <a:noAutofit/>
          </a:bodyPr>
          <a:lstStyle/>
          <a:p>
            <a:pPr>
              <a:spcBef>
                <a:spcPts val="400"/>
              </a:spcBef>
              <a:buClr>
                <a:schemeClr val="dk1"/>
              </a:buClr>
              <a:buSzPts val="800"/>
            </a:pP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В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рамках исполнения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пункта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5 перечня поручений Заместителя Председателя Правительства Российской Федерации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от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11 ноября 2022 г. № ДЧ-П44-19346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реализуется формирование </a:t>
            </a:r>
            <a:b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</a:b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и развитие 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туристских маршрутов по местам воинской славы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на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территории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/>
            </a:r>
            <a:b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</a:b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Российской Федерации. </a:t>
            </a:r>
          </a:p>
        </p:txBody>
      </p:sp>
      <p:sp>
        <p:nvSpPr>
          <p:cNvPr id="23" name="Google Shape;580;p69"/>
          <p:cNvSpPr txBox="1">
            <a:spLocks/>
          </p:cNvSpPr>
          <p:nvPr/>
        </p:nvSpPr>
        <p:spPr>
          <a:xfrm>
            <a:off x="541960" y="789018"/>
            <a:ext cx="4687265" cy="404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25367" tIns="25367" rIns="25367" bIns="25367" rtlCol="0" anchor="t" anchorCtr="0">
            <a:normAutofit fontScale="75000" lnSpcReduction="20000"/>
          </a:bodyPr>
          <a:lstStyle>
            <a:lvl1pPr lvl="0" algn="l" defTabSz="914400" rtl="0" eaLnBrk="1" latinLnBrk="0" hangingPunct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pPr>
              <a:lnSpc>
                <a:spcPct val="100000"/>
              </a:lnSpc>
              <a:buSzPct val="100000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ПРЕДОСТАВЛЕНИЯ ИНФОРМАЦИИ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89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69"/>
          <p:cNvSpPr txBox="1">
            <a:spLocks noGrp="1"/>
          </p:cNvSpPr>
          <p:nvPr>
            <p:ph type="sldNum" idx="4294967295"/>
          </p:nvPr>
        </p:nvSpPr>
        <p:spPr>
          <a:xfrm>
            <a:off x="11421711" y="6516206"/>
            <a:ext cx="127200" cy="2463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algn="l">
              <a:lnSpc>
                <a:spcPct val="150000"/>
              </a:lnSpc>
              <a:buClr>
                <a:srgbClr val="000000"/>
              </a:buClr>
              <a:buSzPts val="800"/>
            </a:pPr>
            <a:fld id="{00000000-1234-1234-1234-123412341234}" type="slidenum">
              <a:rPr lang="ru" sz="1067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pPr algn="l">
                <a:lnSpc>
                  <a:spcPct val="150000"/>
                </a:lnSpc>
                <a:buClr>
                  <a:srgbClr val="000000"/>
                </a:buClr>
                <a:buSzPts val="800"/>
              </a:pPr>
              <a:t>3</a:t>
            </a:fld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0" name="Google Shape;580;p69"/>
          <p:cNvSpPr txBox="1">
            <a:spLocks noGrp="1"/>
          </p:cNvSpPr>
          <p:nvPr>
            <p:ph type="title"/>
          </p:nvPr>
        </p:nvSpPr>
        <p:spPr>
          <a:xfrm>
            <a:off x="541960" y="704331"/>
            <a:ext cx="10853600" cy="404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25367" tIns="25367" rIns="25367" bIns="25367" rtlCol="0" anchor="t" anchorCtr="0">
            <a:normAutofit fontScale="90000"/>
          </a:bodyPr>
          <a:lstStyle/>
          <a:p>
            <a:pPr>
              <a:lnSpc>
                <a:spcPct val="100000"/>
              </a:lnSpc>
              <a:buSzPct val="100000"/>
            </a:pPr>
            <a:r>
              <a:rPr lang="ru" sz="2400" dirty="0">
                <a:latin typeface="Arial" panose="020B0604020202020204" pitchFamily="34" charset="0"/>
                <a:cs typeface="Arial" panose="020B0604020202020204" pitchFamily="34" charset="0"/>
              </a:rPr>
              <a:t>ПАСПОРТ </a:t>
            </a:r>
            <a:r>
              <a:rPr lang="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ТУРМАРШРУТА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1" name="Google Shape;581;p69"/>
          <p:cNvSpPr/>
          <p:nvPr/>
        </p:nvSpPr>
        <p:spPr>
          <a:xfrm>
            <a:off x="566293" y="1071211"/>
            <a:ext cx="2062607" cy="83378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833" tIns="45833" rIns="45833" bIns="45833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ru" sz="1400" b="1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Название </a:t>
            </a:r>
            <a:r>
              <a:rPr lang="ru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/>
            </a:r>
            <a:br>
              <a:rPr lang="ru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ru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тип и </a:t>
            </a:r>
            <a:r>
              <a:rPr lang="ru" sz="1400" b="1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концепция </a:t>
            </a:r>
            <a:r>
              <a:rPr lang="ru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турмаршрута</a:t>
            </a:r>
            <a:endParaRPr sz="14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582" name="Google Shape;582;p69"/>
          <p:cNvSpPr/>
          <p:nvPr/>
        </p:nvSpPr>
        <p:spPr>
          <a:xfrm>
            <a:off x="2744708" y="1064809"/>
            <a:ext cx="8804203" cy="840192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833" tIns="45833" rIns="45833" bIns="45833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ru-RU" sz="12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Название: «По следам Героев»</a:t>
            </a:r>
            <a:endParaRPr lang="ru-RU" sz="1200" b="1" i="1" dirty="0" smtClean="0">
              <a:solidFill>
                <a:srgbClr val="00000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>
              <a:buClr>
                <a:srgbClr val="000000"/>
              </a:buClr>
              <a:buSzPts val="1400"/>
            </a:pPr>
            <a:r>
              <a:rPr lang="ru-RU" sz="1200" i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тип </a:t>
            </a:r>
            <a:r>
              <a:rPr lang="ru-RU" sz="12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турмаршрута</a:t>
            </a:r>
            <a:r>
              <a:rPr lang="ru-RU" sz="1200" i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: региональный </a:t>
            </a:r>
          </a:p>
          <a:p>
            <a:pPr>
              <a:buClr>
                <a:schemeClr val="dk1"/>
              </a:buClr>
              <a:buSzPts val="800"/>
            </a:pPr>
            <a:r>
              <a:rPr lang="ru-RU" sz="1200" i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концепция </a:t>
            </a:r>
            <a:r>
              <a:rPr lang="ru-RU" sz="12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турмаршрута</a:t>
            </a:r>
            <a:r>
              <a:rPr lang="ru-RU" sz="1200" i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: духовно-нравственное воспитание подрастающего поколения, формирование чувства патриотизма и знаний о славных сынах отечества.</a:t>
            </a:r>
            <a:endParaRPr lang="ru-RU" sz="1200" i="1" dirty="0">
              <a:solidFill>
                <a:srgbClr val="00000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83" name="Google Shape;583;p69"/>
          <p:cNvSpPr/>
          <p:nvPr/>
        </p:nvSpPr>
        <p:spPr>
          <a:xfrm>
            <a:off x="566294" y="1973364"/>
            <a:ext cx="2062606" cy="101831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833" tIns="45833" rIns="45833" bIns="45833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ru" sz="1400" b="1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Длина </a:t>
            </a:r>
            <a:r>
              <a:rPr lang="ru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турмаршрута, </a:t>
            </a:r>
            <a:br>
              <a:rPr lang="ru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ru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транспорт, доступ-ность для лиц с ОВЗ</a:t>
            </a:r>
            <a:endParaRPr sz="14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584" name="Google Shape;584;p69"/>
          <p:cNvSpPr/>
          <p:nvPr/>
        </p:nvSpPr>
        <p:spPr>
          <a:xfrm>
            <a:off x="2744580" y="1974018"/>
            <a:ext cx="8804331" cy="1017659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833" tIns="45833" rIns="45833" bIns="45833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ru" sz="1200" i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1,5</a:t>
            </a:r>
            <a:r>
              <a:rPr lang="ru" sz="1200" i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" sz="1200" i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км</a:t>
            </a:r>
            <a:r>
              <a:rPr lang="ru" sz="1200" i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доступные виды транспорта:</a:t>
            </a:r>
            <a:r>
              <a:rPr lang="ru-RU" sz="1200" i="1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200" i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любые</a:t>
            </a:r>
            <a:r>
              <a:rPr lang="ru-RU" sz="1200" i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/>
            </a:r>
            <a:br>
              <a:rPr lang="ru-RU" sz="1200" i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ru-RU" sz="1200" i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объекты маршрута доступны </a:t>
            </a:r>
            <a:r>
              <a:rPr lang="ru-RU" sz="1200" i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для </a:t>
            </a:r>
            <a:r>
              <a:rPr lang="ru-RU" sz="1200" i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лиц с ОВЗ</a:t>
            </a:r>
            <a:endParaRPr sz="1200" i="1" dirty="0">
              <a:solidFill>
                <a:srgbClr val="00000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85" name="Google Shape;585;p69"/>
          <p:cNvSpPr/>
          <p:nvPr/>
        </p:nvSpPr>
        <p:spPr>
          <a:xfrm>
            <a:off x="566292" y="3063708"/>
            <a:ext cx="2087456" cy="72175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833" tIns="45833" rIns="45833" bIns="45833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ru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Продолжительность, </a:t>
            </a:r>
            <a:r>
              <a:rPr lang="ru" sz="1400" b="1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сезонность</a:t>
            </a:r>
            <a:endParaRPr sz="14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586" name="Google Shape;586;p69"/>
          <p:cNvSpPr/>
          <p:nvPr/>
        </p:nvSpPr>
        <p:spPr>
          <a:xfrm>
            <a:off x="2744580" y="3075887"/>
            <a:ext cx="2274681" cy="721756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833" tIns="45833" rIns="45833" bIns="45833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ru" sz="1200" i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3 часа</a:t>
            </a:r>
            <a:endParaRPr sz="1200" i="1" dirty="0">
              <a:solidFill>
                <a:srgbClr val="00000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>
              <a:buClr>
                <a:srgbClr val="000000"/>
              </a:buClr>
              <a:buSzPts val="1400"/>
            </a:pPr>
            <a:r>
              <a:rPr lang="ru" sz="1200" i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12</a:t>
            </a:r>
            <a:r>
              <a:rPr lang="ru" sz="1200" i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" sz="1200" i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месяц</a:t>
            </a:r>
            <a:r>
              <a:rPr lang="ru-RU" sz="1200" i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ев в году</a:t>
            </a:r>
            <a:r>
              <a:rPr lang="ru" sz="1200" i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</a:p>
          <a:p>
            <a:pPr>
              <a:buClr>
                <a:srgbClr val="000000"/>
              </a:buClr>
              <a:buSzPts val="1400"/>
            </a:pPr>
            <a:endParaRPr sz="1200" i="1" dirty="0">
              <a:solidFill>
                <a:srgbClr val="00000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87" name="Google Shape;587;p69"/>
          <p:cNvSpPr/>
          <p:nvPr/>
        </p:nvSpPr>
        <p:spPr>
          <a:xfrm>
            <a:off x="5110093" y="3075887"/>
            <a:ext cx="6438818" cy="29333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833" tIns="45833" rIns="45833" bIns="45833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Ценность </a:t>
            </a:r>
            <a:r>
              <a:rPr lang="ru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посещения турмаршртута</a:t>
            </a:r>
            <a:endParaRPr sz="14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588" name="Google Shape;588;p69"/>
          <p:cNvSpPr/>
          <p:nvPr/>
        </p:nvSpPr>
        <p:spPr>
          <a:xfrm>
            <a:off x="5110093" y="3479026"/>
            <a:ext cx="6438818" cy="2901895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833" tIns="45833" rIns="45833" bIns="45833" anchor="t" anchorCtr="0">
            <a:noAutofit/>
          </a:bodyPr>
          <a:lstStyle/>
          <a:p>
            <a:pPr>
              <a:spcBef>
                <a:spcPts val="400"/>
              </a:spcBef>
              <a:buClr>
                <a:schemeClr val="dk1"/>
              </a:buClr>
              <a:buSzPts val="800"/>
            </a:pPr>
            <a:r>
              <a:rPr lang="ru-RU" sz="12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Посещение данного маршрута позволит ознакомить молодое поколение с историей </a:t>
            </a:r>
            <a:r>
              <a:rPr lang="ru-RU" sz="1200" i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2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и </a:t>
            </a:r>
            <a:r>
              <a:rPr lang="ru-RU" sz="12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героями Великой Отечественной Войны, а также с основными достопримечательностями города воинской славы – Грозный.</a:t>
            </a:r>
            <a:endParaRPr lang="ru-RU" sz="1200" i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89" name="Google Shape;589;p69"/>
          <p:cNvSpPr/>
          <p:nvPr/>
        </p:nvSpPr>
        <p:spPr>
          <a:xfrm>
            <a:off x="566293" y="4718156"/>
            <a:ext cx="1487816" cy="166276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833" tIns="45833" rIns="45833" bIns="45833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Востребован-</a:t>
            </a:r>
            <a:r>
              <a:rPr lang="ru-RU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ность</a:t>
            </a: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турмаршрута</a:t>
            </a:r>
            <a:endParaRPr sz="14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590" name="Google Shape;590;p69"/>
          <p:cNvSpPr/>
          <p:nvPr/>
        </p:nvSpPr>
        <p:spPr>
          <a:xfrm>
            <a:off x="2170669" y="4751280"/>
            <a:ext cx="2848591" cy="780399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833" tIns="45833" rIns="45833" bIns="45833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ru" sz="12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Маршрут посетили в 2022 </a:t>
            </a:r>
            <a:r>
              <a:rPr lang="ru" sz="12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году:</a:t>
            </a:r>
          </a:p>
          <a:p>
            <a:pPr>
              <a:buClr>
                <a:srgbClr val="000000"/>
              </a:buClr>
              <a:buSzPts val="1400"/>
            </a:pPr>
            <a:r>
              <a:rPr lang="ru-RU" sz="12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И</a:t>
            </a:r>
            <a:r>
              <a:rPr lang="ru" sz="12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нформация отсутсвует</a:t>
            </a:r>
            <a:endParaRPr lang="ru" sz="1200" b="1" i="1" dirty="0" smtClean="0">
              <a:solidFill>
                <a:srgbClr val="00000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>
              <a:buClr>
                <a:srgbClr val="000000"/>
              </a:buClr>
              <a:buSzPts val="1400"/>
            </a:pPr>
            <a:r>
              <a:rPr lang="ru" sz="1200" i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endParaRPr sz="1200" i="1" dirty="0">
              <a:solidFill>
                <a:srgbClr val="00000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7" name="Google Shape;590;p69"/>
          <p:cNvSpPr/>
          <p:nvPr/>
        </p:nvSpPr>
        <p:spPr>
          <a:xfrm>
            <a:off x="2170668" y="5619498"/>
            <a:ext cx="2848591" cy="761424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833" tIns="45833" rIns="45833" bIns="45833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ru" sz="1200" b="1" i="1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Маршрут </a:t>
            </a:r>
            <a:r>
              <a:rPr lang="ru" sz="12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посетит </a:t>
            </a:r>
            <a:r>
              <a:rPr lang="ru-RU" sz="12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 202</a:t>
            </a:r>
            <a:r>
              <a:rPr lang="en-US" sz="12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3</a:t>
            </a:r>
            <a:r>
              <a:rPr lang="ru-RU" sz="12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году</a:t>
            </a:r>
            <a:r>
              <a:rPr lang="en-US" sz="12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2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(план</a:t>
            </a:r>
            <a:r>
              <a:rPr lang="ru-RU" sz="12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): информация </a:t>
            </a:r>
            <a:r>
              <a:rPr lang="ru-RU" sz="1200" b="1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отсутсвует</a:t>
            </a:r>
            <a:endParaRPr lang="ru-RU" sz="1200" b="1" i="1" dirty="0" smtClean="0">
              <a:solidFill>
                <a:srgbClr val="00000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8" name="Google Shape;281;p3"/>
          <p:cNvSpPr txBox="1"/>
          <p:nvPr/>
        </p:nvSpPr>
        <p:spPr>
          <a:xfrm>
            <a:off x="566293" y="6500472"/>
            <a:ext cx="7266492" cy="262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95" tIns="45795" rIns="45795" bIns="45795" anchor="t" anchorCtr="0">
            <a:spAutoFit/>
          </a:bodyPr>
          <a:lstStyle/>
          <a:p>
            <a:pPr>
              <a:buClr>
                <a:schemeClr val="accent1"/>
              </a:buClr>
              <a:buSzPts val="1100"/>
            </a:pPr>
            <a:r>
              <a:rPr lang="ru-RU" sz="1102" b="1" i="1" dirty="0" smtClean="0">
                <a:solidFill>
                  <a:schemeClr val="accen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Чеченская Республика </a:t>
            </a:r>
            <a:r>
              <a:rPr lang="ru-RU" sz="1102" b="1" i="1" dirty="0" smtClean="0">
                <a:solidFill>
                  <a:schemeClr val="accen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| «По следам Героев»</a:t>
            </a:r>
            <a:endParaRPr lang="ru-RU" sz="1403" i="1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7" name="Google Shape;589;p69"/>
          <p:cNvSpPr/>
          <p:nvPr/>
        </p:nvSpPr>
        <p:spPr>
          <a:xfrm>
            <a:off x="566292" y="3863148"/>
            <a:ext cx="1487816" cy="78420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833" tIns="45833" rIns="45833" bIns="45833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Публичная информация </a:t>
            </a:r>
            <a:b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 турмаршруте</a:t>
            </a:r>
            <a:endParaRPr sz="14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8" name="Google Shape;590;p69"/>
          <p:cNvSpPr/>
          <p:nvPr/>
        </p:nvSpPr>
        <p:spPr>
          <a:xfrm>
            <a:off x="2170670" y="3869674"/>
            <a:ext cx="2848591" cy="784008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833" tIns="45833" rIns="45833" bIns="45833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sz="1200" i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WWW.visitchechnya@ru</a:t>
            </a:r>
            <a:endParaRPr lang="ru" sz="1200" i="1" dirty="0" smtClean="0">
              <a:solidFill>
                <a:srgbClr val="00000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6889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"/>
          <p:cNvSpPr txBox="1">
            <a:spLocks noGrp="1"/>
          </p:cNvSpPr>
          <p:nvPr>
            <p:ph type="sldNum" idx="4294967295"/>
          </p:nvPr>
        </p:nvSpPr>
        <p:spPr>
          <a:xfrm>
            <a:off x="11421711" y="6511193"/>
            <a:ext cx="127266" cy="23134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algn="l">
              <a:lnSpc>
                <a:spcPct val="150000"/>
              </a:lnSpc>
              <a:buClr>
                <a:srgbClr val="000000"/>
              </a:buClr>
              <a:buSzPts val="1000"/>
            </a:pPr>
            <a:fld id="{00000000-1234-1234-1234-123412341234}" type="slidenum">
              <a:rPr lang="en-US" sz="1002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pPr algn="l">
                <a:lnSpc>
                  <a:spcPct val="150000"/>
                </a:lnSpc>
                <a:buClr>
                  <a:srgbClr val="000000"/>
                </a:buClr>
                <a:buSzPts val="1000"/>
              </a:pPr>
              <a:t>4</a:t>
            </a:fld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" name="Google Shape;270;p2"/>
          <p:cNvSpPr txBox="1">
            <a:spLocks noGrp="1"/>
          </p:cNvSpPr>
          <p:nvPr>
            <p:ph type="title"/>
          </p:nvPr>
        </p:nvSpPr>
        <p:spPr>
          <a:xfrm>
            <a:off x="541960" y="708755"/>
            <a:ext cx="10853550" cy="40335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25353" tIns="25353" rIns="25353" bIns="25353" rtlCol="0" anchor="t" anchorCtr="0">
            <a:normAutofit fontScale="90000"/>
          </a:bodyPr>
          <a:lstStyle/>
          <a:p>
            <a:pPr>
              <a:lnSpc>
                <a:spcPct val="100000"/>
              </a:lnSpc>
              <a:buSzPts val="2400"/>
            </a:pPr>
            <a:r>
              <a:rPr lang="en-US" sz="2405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КАРТА</a:t>
            </a:r>
            <a:r>
              <a:rPr lang="ru-RU" sz="2405" dirty="0" smtClean="0">
                <a:latin typeface="Arial" panose="020B0604020202020204" pitchFamily="34" charset="0"/>
                <a:cs typeface="Arial" panose="020B0604020202020204" pitchFamily="34" charset="0"/>
              </a:rPr>
              <a:t>-СХЕМА</a:t>
            </a:r>
            <a:r>
              <a:rPr lang="en-US" sz="240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5" dirty="0" smtClean="0">
                <a:latin typeface="Arial" panose="020B0604020202020204" pitchFamily="34" charset="0"/>
                <a:cs typeface="Arial" panose="020B0604020202020204" pitchFamily="34" charset="0"/>
              </a:rPr>
              <a:t>ТУР</a:t>
            </a:r>
            <a:r>
              <a:rPr lang="en-US" sz="2405" dirty="0" smtClean="0">
                <a:latin typeface="Arial" panose="020B0604020202020204" pitchFamily="34" charset="0"/>
                <a:cs typeface="Arial" panose="020B0604020202020204" pitchFamily="34" charset="0"/>
              </a:rPr>
              <a:t>МАРШРУТА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281;p3"/>
          <p:cNvSpPr txBox="1"/>
          <p:nvPr/>
        </p:nvSpPr>
        <p:spPr>
          <a:xfrm>
            <a:off x="566293" y="6500472"/>
            <a:ext cx="7266492" cy="262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95" tIns="45795" rIns="45795" bIns="45795" anchor="t" anchorCtr="0">
            <a:spAutoFit/>
          </a:bodyPr>
          <a:lstStyle/>
          <a:p>
            <a:pPr>
              <a:buClr>
                <a:schemeClr val="accent1"/>
              </a:buClr>
              <a:buSzPts val="1100"/>
            </a:pPr>
            <a:r>
              <a:rPr lang="ru-RU" sz="1102" b="1" i="1" dirty="0" smtClean="0">
                <a:solidFill>
                  <a:schemeClr val="accen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Чеченская Республика </a:t>
            </a:r>
            <a:r>
              <a:rPr lang="en-US" sz="1102" b="1" i="1" dirty="0" smtClean="0">
                <a:solidFill>
                  <a:schemeClr val="accen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|</a:t>
            </a:r>
            <a:r>
              <a:rPr lang="ru-RU" sz="1102" b="1" i="1" dirty="0" smtClean="0">
                <a:solidFill>
                  <a:schemeClr val="accen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«По следам Героев»</a:t>
            </a:r>
            <a:endParaRPr lang="ru-RU" sz="1403" i="1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55" y="786155"/>
            <a:ext cx="11083489" cy="52856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103" y="922638"/>
            <a:ext cx="9967783" cy="497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9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"/>
          <p:cNvSpPr txBox="1">
            <a:spLocks noGrp="1"/>
          </p:cNvSpPr>
          <p:nvPr>
            <p:ph type="sldNum" idx="4294967295"/>
          </p:nvPr>
        </p:nvSpPr>
        <p:spPr>
          <a:xfrm>
            <a:off x="11421711" y="6511193"/>
            <a:ext cx="127266" cy="23134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algn="l">
              <a:lnSpc>
                <a:spcPct val="150000"/>
              </a:lnSpc>
              <a:buClr>
                <a:srgbClr val="000000"/>
              </a:buClr>
              <a:buSzPts val="1000"/>
            </a:pPr>
            <a:fld id="{00000000-1234-1234-1234-123412341234}" type="slidenum">
              <a:rPr lang="en-US" sz="1002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pPr algn="l">
                <a:lnSpc>
                  <a:spcPct val="150000"/>
                </a:lnSpc>
                <a:buClr>
                  <a:srgbClr val="000000"/>
                </a:buClr>
                <a:buSzPts val="1000"/>
              </a:pPr>
              <a:t>5</a:t>
            </a:fld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3" name="Google Shape;323;p5"/>
          <p:cNvSpPr/>
          <p:nvPr/>
        </p:nvSpPr>
        <p:spPr>
          <a:xfrm>
            <a:off x="2578693" y="3049087"/>
            <a:ext cx="9140697" cy="1679432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95" tIns="45795" rIns="45795" bIns="45795" numCol="2" anchor="t" anchorCtr="0">
            <a:noAutofit/>
          </a:bodyPr>
          <a:lstStyle/>
          <a:p>
            <a:pPr>
              <a:buClr>
                <a:srgbClr val="000000"/>
              </a:buClr>
              <a:buSzPts val="1600"/>
            </a:pP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День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1</a:t>
            </a:r>
            <a:endParaRPr lang="ru-RU" sz="1200" b="1" dirty="0" smtClean="0">
              <a:solidFill>
                <a:srgbClr val="00000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>
              <a:buClr>
                <a:schemeClr val="dk1"/>
              </a:buClr>
              <a:buSzPts val="800"/>
            </a:pPr>
            <a:r>
              <a:rPr lang="ru-RU" sz="12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сценарий дня</a:t>
            </a:r>
            <a:endParaRPr lang="ru-RU" sz="1200" i="1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Helvetica Neue"/>
            </a:endParaRPr>
          </a:p>
          <a:p>
            <a:pPr>
              <a:buClr>
                <a:schemeClr val="dk1"/>
              </a:buClr>
              <a:buSzPts val="800"/>
            </a:pPr>
            <a:r>
              <a:rPr lang="ru-RU" sz="12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: </a:t>
            </a:r>
            <a:endParaRPr lang="ru-RU" sz="1200" i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Helvetica Neue"/>
            </a:endParaRPr>
          </a:p>
          <a:p>
            <a:pPr marL="171450" indent="-171450">
              <a:buClr>
                <a:schemeClr val="dk1"/>
              </a:buClr>
              <a:buSzPts val="800"/>
              <a:buFont typeface="Arial" panose="020B0604020202020204" pitchFamily="34" charset="0"/>
              <a:buChar char="•"/>
            </a:pPr>
            <a:r>
              <a:rPr lang="ru-RU" sz="12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10:00</a:t>
            </a:r>
            <a:r>
              <a:rPr lang="ru-RU" sz="12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 Посещение памятника пожарным</a:t>
            </a:r>
            <a:endParaRPr lang="ru-RU" sz="1200" i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Helvetica Neue"/>
            </a:endParaRPr>
          </a:p>
          <a:p>
            <a:pPr marL="171450" indent="-171450">
              <a:buClr>
                <a:schemeClr val="dk1"/>
              </a:buClr>
              <a:buSzPts val="800"/>
              <a:buFont typeface="Arial" panose="020B0604020202020204" pitchFamily="34" charset="0"/>
              <a:buChar char="•"/>
            </a:pPr>
            <a:r>
              <a:rPr lang="ru-RU" sz="12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11:00 Посещение мемориального комплекса им. А. Кадырова</a:t>
            </a:r>
            <a:endParaRPr lang="ru-RU" sz="1200" i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Helvetica Neue"/>
            </a:endParaRPr>
          </a:p>
          <a:p>
            <a:pPr marL="171450" indent="-171450">
              <a:buClr>
                <a:schemeClr val="dk1"/>
              </a:buClr>
              <a:buSzPts val="800"/>
              <a:buFont typeface="Arial" panose="020B0604020202020204" pitchFamily="34" charset="0"/>
              <a:buChar char="•"/>
            </a:pPr>
            <a:r>
              <a:rPr lang="ru-RU" sz="12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12:00 Посещение мемориала сотрудникам, погибшим при исполнении служебного долга</a:t>
            </a:r>
            <a:endParaRPr lang="ru-RU" sz="1200" i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Helvetica Neue"/>
            </a:endParaRPr>
          </a:p>
          <a:p>
            <a:pPr marL="171450" indent="-171450">
              <a:buClr>
                <a:schemeClr val="dk1"/>
              </a:buClr>
              <a:buSzPts val="800"/>
              <a:buFont typeface="Arial" panose="020B0604020202020204" pitchFamily="34" charset="0"/>
              <a:buChar char="•"/>
            </a:pPr>
            <a:r>
              <a:rPr lang="ru-RU" sz="12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12:40 Посещение стелы города Воинской Славы</a:t>
            </a:r>
            <a:endParaRPr lang="ru-RU" sz="1200" i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Helvetica Neue"/>
            </a:endParaRPr>
          </a:p>
          <a:p>
            <a:pPr marL="171450" indent="-171450">
              <a:buClr>
                <a:schemeClr val="dk1"/>
              </a:buClr>
              <a:buSzPts val="800"/>
              <a:buFont typeface="Arial" panose="020B0604020202020204" pitchFamily="34" charset="0"/>
              <a:buChar char="•"/>
            </a:pPr>
            <a:r>
              <a:rPr lang="ru-RU" sz="12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13:10 Посещение памятника Х. </a:t>
            </a:r>
            <a:r>
              <a:rPr lang="ru-RU" sz="12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Нурадилова</a:t>
            </a:r>
            <a:r>
              <a:rPr lang="ru-RU" sz="12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Helvetica Neue"/>
              </a:rPr>
              <a:t> </a:t>
            </a:r>
            <a:endParaRPr lang="ru-RU" sz="1200" i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25" name="Google Shape;325;p5"/>
          <p:cNvSpPr txBox="1">
            <a:spLocks noGrp="1"/>
          </p:cNvSpPr>
          <p:nvPr>
            <p:ph type="title"/>
          </p:nvPr>
        </p:nvSpPr>
        <p:spPr>
          <a:xfrm>
            <a:off x="541960" y="708755"/>
            <a:ext cx="10853550" cy="40335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25353" tIns="25353" rIns="25353" bIns="25353" rtlCol="0" anchor="t" anchorCtr="0">
            <a:normAutofit fontScale="90000"/>
          </a:bodyPr>
          <a:lstStyle/>
          <a:p>
            <a:pPr>
              <a:lnSpc>
                <a:spcPct val="100000"/>
              </a:lnSpc>
              <a:buSzPts val="2400"/>
            </a:pPr>
            <a:r>
              <a:rPr lang="ru-RU" sz="2405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РЕКОМЕНДУЕМЫЙ СЦЕНАРИЙ ТУРА ПО МАРШРУТУ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Google Shape;281;p3"/>
          <p:cNvSpPr txBox="1"/>
          <p:nvPr/>
        </p:nvSpPr>
        <p:spPr>
          <a:xfrm>
            <a:off x="566293" y="6500472"/>
            <a:ext cx="7266492" cy="262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95" tIns="45795" rIns="45795" bIns="45795" anchor="t" anchorCtr="0">
            <a:spAutoFit/>
          </a:bodyPr>
          <a:lstStyle/>
          <a:p>
            <a:pPr>
              <a:buClr>
                <a:schemeClr val="accent1"/>
              </a:buClr>
              <a:buSzPts val="1100"/>
            </a:pPr>
            <a:r>
              <a:rPr lang="ru-RU" sz="1102" b="1" i="1" dirty="0" smtClean="0">
                <a:solidFill>
                  <a:schemeClr val="accen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Чеченская Республика</a:t>
            </a:r>
            <a:r>
              <a:rPr lang="en-US" sz="1102" b="1" i="1" dirty="0" smtClean="0">
                <a:solidFill>
                  <a:schemeClr val="accen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1102" b="1" i="1" dirty="0" smtClean="0">
                <a:solidFill>
                  <a:schemeClr val="accen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| </a:t>
            </a:r>
            <a:r>
              <a:rPr lang="ru-RU" sz="1102" b="1" i="1" dirty="0" smtClean="0">
                <a:solidFill>
                  <a:schemeClr val="accen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«По следам героев»</a:t>
            </a:r>
            <a:endParaRPr lang="ru-RU" sz="1403" i="1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1960" y="3049087"/>
            <a:ext cx="2036733" cy="1679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14819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"/>
          <p:cNvSpPr txBox="1">
            <a:spLocks noGrp="1"/>
          </p:cNvSpPr>
          <p:nvPr>
            <p:ph type="sldNum" idx="4294967295"/>
          </p:nvPr>
        </p:nvSpPr>
        <p:spPr>
          <a:xfrm>
            <a:off x="11421711" y="6511193"/>
            <a:ext cx="127266" cy="23134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algn="l">
              <a:lnSpc>
                <a:spcPct val="150000"/>
              </a:lnSpc>
              <a:buClr>
                <a:srgbClr val="000000"/>
              </a:buClr>
              <a:buSzPts val="1000"/>
            </a:pPr>
            <a:fld id="{00000000-1234-1234-1234-123412341234}" type="slidenum">
              <a:rPr lang="en-US" sz="1002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pPr algn="l">
                <a:lnSpc>
                  <a:spcPct val="150000"/>
                </a:lnSpc>
                <a:buClr>
                  <a:srgbClr val="000000"/>
                </a:buClr>
                <a:buSzPts val="1000"/>
              </a:pPr>
              <a:t>6</a:t>
            </a:fld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541960" y="708755"/>
            <a:ext cx="10853550" cy="112004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25353" tIns="25353" rIns="25353" bIns="25353" rtlCol="0" anchor="t" anchorCtr="0">
            <a:normAutofit fontScale="90000"/>
          </a:bodyPr>
          <a:lstStyle/>
          <a:p>
            <a:pPr>
              <a:lnSpc>
                <a:spcPct val="100000"/>
              </a:lnSpc>
              <a:buSzPts val="2400"/>
            </a:pPr>
            <a:r>
              <a:rPr lang="ru-RU" sz="2405" dirty="0" smtClean="0">
                <a:latin typeface="Arial" panose="020B0604020202020204" pitchFamily="34" charset="0"/>
                <a:cs typeface="Arial" panose="020B0604020202020204" pitchFamily="34" charset="0"/>
              </a:rPr>
              <a:t>СОВРЕМЕННЫЕ МЕХАНИКИ И ТЕХНОЛОГИИ, НАПРАВЛЕННЫЕ </a:t>
            </a:r>
            <a:br>
              <a:rPr lang="ru-RU" sz="2405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5" dirty="0" smtClean="0">
                <a:latin typeface="Arial" panose="020B0604020202020204" pitchFamily="34" charset="0"/>
                <a:cs typeface="Arial" panose="020B0604020202020204" pitchFamily="34" charset="0"/>
              </a:rPr>
              <a:t>НА ВОВЛЕЧЕНИЕ ТУРИСТОВ И РАЗВИТИЕ ОТДЕЛЬНЫХ КАЧЕСТВ И НАВЫКОВ,</a:t>
            </a:r>
            <a:br>
              <a:rPr lang="ru-RU" sz="2405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5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ВКЛЮЧАЕМЫЕ В ТУРМАРШРУТ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Google Shape;281;p3"/>
          <p:cNvSpPr txBox="1"/>
          <p:nvPr/>
        </p:nvSpPr>
        <p:spPr>
          <a:xfrm>
            <a:off x="566293" y="6500472"/>
            <a:ext cx="7266492" cy="262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95" tIns="45795" rIns="45795" bIns="45795" anchor="t" anchorCtr="0">
            <a:spAutoFit/>
          </a:bodyPr>
          <a:lstStyle/>
          <a:p>
            <a:pPr>
              <a:buClr>
                <a:schemeClr val="accent1"/>
              </a:buClr>
              <a:buSzPts val="1100"/>
            </a:pPr>
            <a:r>
              <a:rPr lang="ru-RU" sz="1102" b="1" i="1" dirty="0" smtClean="0">
                <a:solidFill>
                  <a:schemeClr val="accen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Чеченская Республика</a:t>
            </a:r>
            <a:r>
              <a:rPr lang="en-US" sz="1102" b="1" i="1" dirty="0" smtClean="0">
                <a:solidFill>
                  <a:schemeClr val="accen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1102" b="1" i="1" dirty="0" smtClean="0">
                <a:solidFill>
                  <a:schemeClr val="accen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| </a:t>
            </a:r>
            <a:r>
              <a:rPr lang="ru-RU" sz="1102" b="1" i="1" dirty="0" smtClean="0">
                <a:solidFill>
                  <a:schemeClr val="accen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«По следам Героев»</a:t>
            </a:r>
            <a:endParaRPr lang="ru-RU" sz="1403" i="1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846746"/>
              </p:ext>
            </p:extLst>
          </p:nvPr>
        </p:nvGraphicFramePr>
        <p:xfrm>
          <a:off x="566292" y="2005065"/>
          <a:ext cx="10982685" cy="3957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0358">
                  <a:extLst>
                    <a:ext uri="{9D8B030D-6E8A-4147-A177-3AD203B41FA5}">
                      <a16:colId xmlns:a16="http://schemas.microsoft.com/office/drawing/2014/main" xmlns="" val="789199182"/>
                    </a:ext>
                  </a:extLst>
                </a:gridCol>
                <a:gridCol w="4676775">
                  <a:extLst>
                    <a:ext uri="{9D8B030D-6E8A-4147-A177-3AD203B41FA5}">
                      <a16:colId xmlns:a16="http://schemas.microsoft.com/office/drawing/2014/main" xmlns="" val="3433393298"/>
                    </a:ext>
                  </a:extLst>
                </a:gridCol>
                <a:gridCol w="3195552">
                  <a:extLst>
                    <a:ext uri="{9D8B030D-6E8A-4147-A177-3AD203B41FA5}">
                      <a16:colId xmlns:a16="http://schemas.microsoft.com/office/drawing/2014/main" xmlns="" val="2490189179"/>
                    </a:ext>
                  </a:extLst>
                </a:gridCol>
              </a:tblGrid>
              <a:tr h="44113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активности / мероприятия в турмаршруте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Описание механики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технологии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развитие каких качеств / навыков направлена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1688375"/>
                  </a:ext>
                </a:extLst>
              </a:tr>
              <a:tr h="441133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Посещение</a:t>
                      </a:r>
                      <a:r>
                        <a:rPr lang="ru-RU" sz="14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мемориала сотрудникам, погибшим при исполнении служебного долга</a:t>
                      </a:r>
                      <a:endParaRPr lang="ru-RU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Исторический</a:t>
                      </a:r>
                      <a:r>
                        <a:rPr lang="ru-RU" sz="14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i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интерактив</a:t>
                      </a:r>
                      <a:endParaRPr lang="ru-RU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Знание</a:t>
                      </a:r>
                      <a:r>
                        <a:rPr lang="ru-RU" sz="14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истории и </a:t>
                      </a:r>
                      <a:r>
                        <a:rPr lang="ru-RU" sz="14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героев Великой Отечественной Войны</a:t>
                      </a:r>
                      <a:endParaRPr lang="ru-RU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2968630"/>
                  </a:ext>
                </a:extLst>
              </a:tr>
              <a:tr h="441133">
                <a:tc>
                  <a:txBody>
                    <a:bodyPr/>
                    <a:lstStyle/>
                    <a:p>
                      <a:endParaRPr lang="ru-RU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3296354"/>
                  </a:ext>
                </a:extLst>
              </a:tr>
              <a:tr h="441133"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7165816"/>
                  </a:ext>
                </a:extLst>
              </a:tr>
              <a:tr h="441133">
                <a:tc>
                  <a:txBody>
                    <a:bodyPr/>
                    <a:lstStyle/>
                    <a:p>
                      <a:endParaRPr lang="ru-RU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2699452"/>
                  </a:ext>
                </a:extLst>
              </a:tr>
              <a:tr h="441133"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6454858"/>
                  </a:ext>
                </a:extLst>
              </a:tr>
              <a:tr h="441133"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2825494"/>
                  </a:ext>
                </a:extLst>
              </a:tr>
              <a:tr h="441133">
                <a:tc>
                  <a:txBody>
                    <a:bodyPr/>
                    <a:lstStyle/>
                    <a:p>
                      <a:endParaRPr lang="ru-RU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2632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24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8"/>
          <p:cNvSpPr txBox="1">
            <a:spLocks noGrp="1"/>
          </p:cNvSpPr>
          <p:nvPr>
            <p:ph type="sldNum" idx="4294967295"/>
          </p:nvPr>
        </p:nvSpPr>
        <p:spPr>
          <a:xfrm>
            <a:off x="11421711" y="6511193"/>
            <a:ext cx="127266" cy="23134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algn="l">
              <a:lnSpc>
                <a:spcPct val="150000"/>
              </a:lnSpc>
              <a:buClr>
                <a:srgbClr val="000000"/>
              </a:buClr>
              <a:buSzPts val="1000"/>
            </a:pPr>
            <a:fld id="{00000000-1234-1234-1234-123412341234}" type="slidenum">
              <a:rPr lang="en-US" sz="1002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pPr algn="l">
                <a:lnSpc>
                  <a:spcPct val="150000"/>
                </a:lnSpc>
                <a:buClr>
                  <a:srgbClr val="000000"/>
                </a:buClr>
                <a:buSzPts val="1000"/>
              </a:pPr>
              <a:t>7</a:t>
            </a:fld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9" name="Google Shape;379;p8"/>
          <p:cNvSpPr txBox="1"/>
          <p:nvPr/>
        </p:nvSpPr>
        <p:spPr>
          <a:xfrm>
            <a:off x="566292" y="1271595"/>
            <a:ext cx="2564282" cy="32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353" tIns="25353" rIns="25353" bIns="25353" anchor="ctr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804" b="1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Размещение</a:t>
            </a:r>
            <a:endParaRPr sz="1403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80" name="Google Shape;380;p8"/>
          <p:cNvSpPr txBox="1"/>
          <p:nvPr/>
        </p:nvSpPr>
        <p:spPr>
          <a:xfrm>
            <a:off x="5968735" y="1271595"/>
            <a:ext cx="2564282" cy="32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353" tIns="25353" rIns="25353" bIns="25353" anchor="ctr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804" b="1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Питание</a:t>
            </a:r>
            <a:endParaRPr sz="1403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83" name="Google Shape;383;p8"/>
          <p:cNvSpPr txBox="1">
            <a:spLocks noGrp="1"/>
          </p:cNvSpPr>
          <p:nvPr>
            <p:ph type="title"/>
          </p:nvPr>
        </p:nvSpPr>
        <p:spPr>
          <a:xfrm>
            <a:off x="541960" y="708755"/>
            <a:ext cx="10853550" cy="40335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25353" tIns="25353" rIns="25353" bIns="25353" rtlCol="0" anchor="t" anchorCtr="0">
            <a:normAutofit fontScale="90000"/>
          </a:bodyPr>
          <a:lstStyle/>
          <a:p>
            <a:pPr>
              <a:lnSpc>
                <a:spcPct val="100000"/>
              </a:lnSpc>
              <a:buSzPts val="2400"/>
            </a:pPr>
            <a:r>
              <a:rPr lang="en-US" sz="2405">
                <a:latin typeface="Arial" panose="020B0604020202020204" pitchFamily="34" charset="0"/>
                <a:cs typeface="Arial" panose="020B0604020202020204" pitchFamily="34" charset="0"/>
              </a:rPr>
              <a:t>СТИЛИСТИЧЕСКИЕ РЕШЕНИЯ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Google Shape;281;p3"/>
          <p:cNvSpPr txBox="1"/>
          <p:nvPr/>
        </p:nvSpPr>
        <p:spPr>
          <a:xfrm>
            <a:off x="566293" y="6500472"/>
            <a:ext cx="7266492" cy="262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95" tIns="45795" rIns="45795" bIns="45795" anchor="t" anchorCtr="0">
            <a:spAutoFit/>
          </a:bodyPr>
          <a:lstStyle/>
          <a:p>
            <a:pPr>
              <a:buClr>
                <a:schemeClr val="accent1"/>
              </a:buClr>
              <a:buSzPts val="1100"/>
            </a:pPr>
            <a:r>
              <a:rPr lang="ru-RU" sz="1102" b="1" i="1" dirty="0" smtClean="0">
                <a:solidFill>
                  <a:schemeClr val="accen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Чеченская Республика</a:t>
            </a:r>
            <a:r>
              <a:rPr lang="en-US" sz="1102" b="1" i="1" dirty="0" smtClean="0">
                <a:solidFill>
                  <a:schemeClr val="accen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1102" b="1" i="1" dirty="0" smtClean="0">
                <a:solidFill>
                  <a:schemeClr val="accen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| </a:t>
            </a:r>
            <a:r>
              <a:rPr lang="ru-RU" sz="1102" b="1" i="1" dirty="0" smtClean="0">
                <a:solidFill>
                  <a:schemeClr val="accen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«По следам Героев» </a:t>
            </a:r>
            <a:endParaRPr lang="ru-RU" sz="1403" i="1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6292" y="1657350"/>
            <a:ext cx="5352105" cy="2371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326412" y="2584863"/>
            <a:ext cx="18318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Не требуется</a:t>
            </a:r>
            <a:endParaRPr lang="ru-RU" sz="1600" i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968735" y="1664981"/>
            <a:ext cx="5352105" cy="2371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66292" y="4078911"/>
            <a:ext cx="5352105" cy="2371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326413" y="5022222"/>
            <a:ext cx="18318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Не требуется</a:t>
            </a:r>
            <a:endParaRPr lang="ru-RU" sz="1600" i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973119" y="4074994"/>
            <a:ext cx="5352105" cy="2371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141" y="1664981"/>
            <a:ext cx="4769708" cy="23562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142" y="4100671"/>
            <a:ext cx="4769708" cy="234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5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8"/>
          <p:cNvSpPr txBox="1">
            <a:spLocks noGrp="1"/>
          </p:cNvSpPr>
          <p:nvPr>
            <p:ph type="sldNum" idx="4294967295"/>
          </p:nvPr>
        </p:nvSpPr>
        <p:spPr>
          <a:xfrm>
            <a:off x="11421711" y="6511193"/>
            <a:ext cx="127266" cy="23134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algn="l">
              <a:lnSpc>
                <a:spcPct val="150000"/>
              </a:lnSpc>
              <a:buClr>
                <a:srgbClr val="000000"/>
              </a:buClr>
              <a:buSzPts val="1000"/>
            </a:pPr>
            <a:fld id="{00000000-1234-1234-1234-123412341234}" type="slidenum">
              <a:rPr lang="en-US" sz="1002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pPr algn="l">
                <a:lnSpc>
                  <a:spcPct val="150000"/>
                </a:lnSpc>
                <a:buClr>
                  <a:srgbClr val="000000"/>
                </a:buClr>
                <a:buSzPts val="1000"/>
              </a:pPr>
              <a:t>8</a:t>
            </a:fld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3" name="Google Shape;383;p8"/>
          <p:cNvSpPr txBox="1">
            <a:spLocks noGrp="1"/>
          </p:cNvSpPr>
          <p:nvPr>
            <p:ph type="title"/>
          </p:nvPr>
        </p:nvSpPr>
        <p:spPr>
          <a:xfrm>
            <a:off x="541960" y="708755"/>
            <a:ext cx="10853550" cy="40335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25353" tIns="25353" rIns="25353" bIns="25353" rtlCol="0" anchor="t" anchorCtr="0">
            <a:normAutofit fontScale="90000"/>
          </a:bodyPr>
          <a:lstStyle/>
          <a:p>
            <a:pPr>
              <a:lnSpc>
                <a:spcPct val="100000"/>
              </a:lnSpc>
              <a:buSzPts val="2400"/>
            </a:pPr>
            <a:r>
              <a:rPr lang="ru-RU" sz="2405" dirty="0" smtClean="0">
                <a:latin typeface="Arial" panose="020B0604020202020204" pitchFamily="34" charset="0"/>
                <a:cs typeface="Arial" panose="020B0604020202020204" pitchFamily="34" charset="0"/>
              </a:rPr>
              <a:t>ГЕРОИ И ЗНАЧИМЫЕ ПЕРСОНАЛИИ НА МАРШРУТЕ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Google Shape;281;p3"/>
          <p:cNvSpPr txBox="1"/>
          <p:nvPr/>
        </p:nvSpPr>
        <p:spPr>
          <a:xfrm>
            <a:off x="566293" y="6500472"/>
            <a:ext cx="7266492" cy="262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95" tIns="45795" rIns="45795" bIns="45795" anchor="t" anchorCtr="0">
            <a:spAutoFit/>
          </a:bodyPr>
          <a:lstStyle/>
          <a:p>
            <a:pPr>
              <a:buClr>
                <a:schemeClr val="accent1"/>
              </a:buClr>
              <a:buSzPts val="1100"/>
            </a:pPr>
            <a:r>
              <a:rPr lang="ru-RU" sz="1102" b="1" i="1" dirty="0" smtClean="0">
                <a:solidFill>
                  <a:schemeClr val="accen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Чеченская Республика</a:t>
            </a:r>
            <a:r>
              <a:rPr lang="en-US" sz="1102" b="1" i="1" dirty="0" smtClean="0">
                <a:solidFill>
                  <a:schemeClr val="accen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1102" b="1" i="1" dirty="0" smtClean="0">
                <a:solidFill>
                  <a:schemeClr val="accen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| </a:t>
            </a:r>
            <a:r>
              <a:rPr lang="ru-RU" sz="1102" b="1" i="1" dirty="0" smtClean="0">
                <a:solidFill>
                  <a:schemeClr val="accen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«По следам Героев»</a:t>
            </a:r>
            <a:endParaRPr lang="ru-RU" sz="1403" i="1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8" name="Google Shape;379;p8"/>
          <p:cNvSpPr txBox="1"/>
          <p:nvPr/>
        </p:nvSpPr>
        <p:spPr>
          <a:xfrm>
            <a:off x="3596226" y="4019436"/>
            <a:ext cx="3318766" cy="220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353" tIns="25353" rIns="25353" bIns="25353" anchor="ctr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Helvetica Neue"/>
              </a:rPr>
              <a:t>ФИО: </a:t>
            </a:r>
            <a:r>
              <a:rPr lang="ru-RU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Helvetica Neue"/>
              </a:rPr>
              <a:t>Хатуев</a:t>
            </a: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Helvetica Neue"/>
              </a:rPr>
              <a:t> Ислам </a:t>
            </a:r>
            <a:r>
              <a:rPr lang="ru-RU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Helvetica Neue"/>
              </a:rPr>
              <a:t>Заутдинович</a:t>
            </a: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Helvetica Neue"/>
              </a:rPr>
              <a:t> </a:t>
            </a:r>
            <a:endParaRPr lang="ru-RU" sz="1400" b="1" dirty="0" smtClean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Helvetica Neue"/>
            </a:endParaRPr>
          </a:p>
          <a:p>
            <a:pPr>
              <a:buClr>
                <a:srgbClr val="000000"/>
              </a:buClr>
              <a:buSzPts val="1800"/>
            </a:pP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Helvetica Neue"/>
              </a:rPr>
              <a:t>Регалии</a:t>
            </a: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Helvetica Neue"/>
              </a:rPr>
              <a:t>: заместитель генерального директора Мемориального комплекса славы им. А.А. Кадырова, кандидат исторических наук, доцент, заслуженный журналист ЧР, член союза писателей России</a:t>
            </a:r>
            <a:endParaRPr lang="ru-RU" sz="1400" b="1" dirty="0" smtClean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Helvetica Neue"/>
            </a:endParaRPr>
          </a:p>
          <a:p>
            <a:pPr>
              <a:buClr>
                <a:srgbClr val="000000"/>
              </a:buClr>
              <a:buSzPts val="1800"/>
            </a:pP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Helvetica Neue"/>
              </a:rPr>
              <a:t>Формат взаимодействия: </a:t>
            </a: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Helvetica Neue"/>
              </a:rPr>
              <a:t>лекция, экскурсия</a:t>
            </a:r>
            <a:endParaRPr sz="11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96226" y="1264431"/>
            <a:ext cx="3343099" cy="2862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314" y="1264431"/>
            <a:ext cx="3163329" cy="286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6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9"/>
          <p:cNvSpPr txBox="1">
            <a:spLocks noGrp="1"/>
          </p:cNvSpPr>
          <p:nvPr>
            <p:ph type="sldNum" idx="4294967295"/>
          </p:nvPr>
        </p:nvSpPr>
        <p:spPr>
          <a:xfrm>
            <a:off x="11421711" y="6511193"/>
            <a:ext cx="127266" cy="23134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algn="l">
              <a:lnSpc>
                <a:spcPct val="150000"/>
              </a:lnSpc>
              <a:buClr>
                <a:srgbClr val="000000"/>
              </a:buClr>
              <a:buSzPts val="1000"/>
            </a:pPr>
            <a:fld id="{00000000-1234-1234-1234-123412341234}" type="slidenum">
              <a:rPr lang="en-US" sz="1002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pPr algn="l">
                <a:lnSpc>
                  <a:spcPct val="150000"/>
                </a:lnSpc>
                <a:buClr>
                  <a:srgbClr val="000000"/>
                </a:buClr>
                <a:buSzPts val="1000"/>
              </a:pPr>
              <a:t>9</a:t>
            </a:fld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" name="Google Shape;389;p9"/>
          <p:cNvSpPr/>
          <p:nvPr/>
        </p:nvSpPr>
        <p:spPr>
          <a:xfrm>
            <a:off x="460785" y="1391633"/>
            <a:ext cx="3694643" cy="1654394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95" tIns="45795" rIns="45795" bIns="45795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1. Средства размещения</a:t>
            </a:r>
            <a:endParaRPr sz="12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90" name="Google Shape;390;p9"/>
          <p:cNvSpPr/>
          <p:nvPr/>
        </p:nvSpPr>
        <p:spPr>
          <a:xfrm>
            <a:off x="4274132" y="1391633"/>
            <a:ext cx="3694643" cy="1654394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95" tIns="45795" rIns="45795" bIns="45795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2. 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Транспорт</a:t>
            </a:r>
            <a:r>
              <a:rPr lang="ru-RU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ные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компании</a:t>
            </a:r>
          </a:p>
          <a:p>
            <a:pPr>
              <a:buClr>
                <a:srgbClr val="000000"/>
              </a:buClr>
              <a:buSzPts val="1800"/>
            </a:pP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Helvetica Neue"/>
            </a:endParaRPr>
          </a:p>
          <a:p>
            <a:pPr>
              <a:buClr>
                <a:srgbClr val="000000"/>
              </a:buClr>
              <a:buSzPts val="1800"/>
            </a:pP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Helvetica Neue"/>
              </a:rPr>
              <a:t>«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Helvetica Neue"/>
              </a:rPr>
              <a:t>Visit Chechnya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Helvetica Neue"/>
              </a:rPr>
              <a:t>»</a:t>
            </a:r>
            <a:endParaRPr sz="12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91" name="Google Shape;391;p9"/>
          <p:cNvSpPr/>
          <p:nvPr/>
        </p:nvSpPr>
        <p:spPr>
          <a:xfrm>
            <a:off x="8084957" y="1391633"/>
            <a:ext cx="3694644" cy="1654394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95" tIns="45795" rIns="45795" bIns="45795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3. 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Объекты п</a:t>
            </a: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итани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я</a:t>
            </a:r>
          </a:p>
          <a:p>
            <a:pPr>
              <a:buClr>
                <a:srgbClr val="000000"/>
              </a:buClr>
              <a:buSzPts val="1800"/>
            </a:pP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>
              <a:buClr>
                <a:srgbClr val="000000"/>
              </a:buClr>
              <a:buSzPts val="1800"/>
            </a:pP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Кафе «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Prime time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»</a:t>
            </a:r>
          </a:p>
          <a:p>
            <a:pPr>
              <a:buClr>
                <a:srgbClr val="000000"/>
              </a:buClr>
              <a:buSzPts val="1800"/>
            </a:pP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Зона </a:t>
            </a:r>
            <a:r>
              <a:rPr lang="ru-RU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фуд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-корта «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Way Park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»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endParaRPr sz="12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92" name="Google Shape;392;p9"/>
          <p:cNvSpPr/>
          <p:nvPr/>
        </p:nvSpPr>
        <p:spPr>
          <a:xfrm>
            <a:off x="460784" y="3097152"/>
            <a:ext cx="3694644" cy="1654394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95" tIns="45795" rIns="45795" bIns="45795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4. Воинские части и общественные 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организации</a:t>
            </a:r>
          </a:p>
          <a:p>
            <a:pPr>
              <a:buClr>
                <a:srgbClr val="000000"/>
              </a:buClr>
              <a:buSzPts val="1800"/>
            </a:pP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Helvetica Neue"/>
            </a:endParaRPr>
          </a:p>
          <a:p>
            <a:pPr>
              <a:buClr>
                <a:srgbClr val="000000"/>
              </a:buClr>
              <a:buSzPts val="1800"/>
            </a:pP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Helvetica Neue"/>
              </a:rPr>
              <a:t>Подразделение МЧС</a:t>
            </a:r>
            <a:endParaRPr sz="12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94" name="Google Shape;394;p9"/>
          <p:cNvSpPr/>
          <p:nvPr/>
        </p:nvSpPr>
        <p:spPr>
          <a:xfrm>
            <a:off x="8084958" y="3097151"/>
            <a:ext cx="3694643" cy="1654394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95" tIns="45795" rIns="45795" bIns="45795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6. Образовательные учреждения </a:t>
            </a:r>
            <a:b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и детские 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лагеря</a:t>
            </a:r>
          </a:p>
          <a:p>
            <a:pPr>
              <a:buClr>
                <a:srgbClr val="000000"/>
              </a:buClr>
              <a:buSzPts val="1800"/>
            </a:pPr>
            <a:endParaRPr sz="12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95" name="Google Shape;395;p9"/>
          <p:cNvSpPr/>
          <p:nvPr/>
        </p:nvSpPr>
        <p:spPr>
          <a:xfrm>
            <a:off x="460784" y="4793146"/>
            <a:ext cx="3694644" cy="1654393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95" tIns="45795" rIns="45795" bIns="45795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6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Предприятия и технопарки </a:t>
            </a:r>
            <a:endParaRPr sz="12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96" name="Google Shape;396;p9"/>
          <p:cNvSpPr/>
          <p:nvPr/>
        </p:nvSpPr>
        <p:spPr>
          <a:xfrm>
            <a:off x="4276654" y="4793146"/>
            <a:ext cx="3694644" cy="1654393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95" tIns="45795" rIns="45795" bIns="45795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7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Музеи, мемориальные, культурные </a:t>
            </a:r>
            <a:b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и спортивные 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объекты</a:t>
            </a:r>
          </a:p>
          <a:p>
            <a:pPr>
              <a:buClr>
                <a:srgbClr val="000000"/>
              </a:buClr>
              <a:buSzPts val="1800"/>
            </a:pP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Helvetica Neue"/>
            </a:endParaRPr>
          </a:p>
          <a:p>
            <a:pPr>
              <a:buClr>
                <a:srgbClr val="000000"/>
              </a:buClr>
              <a:buSzPts val="1800"/>
            </a:pP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Helvetica Neue"/>
              </a:rPr>
              <a:t>Мемориальный комплекс славы им. А. Кадырова</a:t>
            </a:r>
            <a:endParaRPr sz="12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97" name="Google Shape;397;p9"/>
          <p:cNvSpPr/>
          <p:nvPr/>
        </p:nvSpPr>
        <p:spPr>
          <a:xfrm>
            <a:off x="8092524" y="4793146"/>
            <a:ext cx="3694643" cy="1654393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95" tIns="45795" rIns="45795" bIns="45795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8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Амбассадоры, </a:t>
            </a:r>
            <a:r>
              <a:rPr lang="ru-RU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медийные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лица – 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сторонники</a:t>
            </a:r>
          </a:p>
          <a:p>
            <a:pPr>
              <a:buClr>
                <a:srgbClr val="000000"/>
              </a:buClr>
              <a:buSzPts val="1800"/>
            </a:pP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Helvetica Neue"/>
            </a:endParaRPr>
          </a:p>
          <a:p>
            <a:pPr>
              <a:buClr>
                <a:srgbClr val="000000"/>
              </a:buClr>
              <a:buSzPts val="1800"/>
            </a:pPr>
            <a:r>
              <a:rPr lang="ru-RU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Helvetica Neue"/>
              </a:rPr>
              <a:t>Хатуев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Helvetica Neue"/>
              </a:rPr>
              <a:t> Ислам </a:t>
            </a:r>
            <a:r>
              <a:rPr lang="ru-RU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Helvetica Neue"/>
              </a:rPr>
              <a:t>Заутдинович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Helvetica Neue"/>
              </a:rPr>
              <a:t> – заместитель генерального директора Мемориального комплекса славы им. А.А. Кадырова</a:t>
            </a:r>
            <a:endParaRPr lang="ru-RU" sz="1200" dirty="0" smtClean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>
              <a:buClr>
                <a:srgbClr val="000000"/>
              </a:buClr>
              <a:buSzPts val="1800"/>
            </a:pP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endParaRPr sz="12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99" name="Google Shape;399;p9"/>
          <p:cNvSpPr txBox="1">
            <a:spLocks noGrp="1"/>
          </p:cNvSpPr>
          <p:nvPr>
            <p:ph type="title"/>
          </p:nvPr>
        </p:nvSpPr>
        <p:spPr>
          <a:xfrm>
            <a:off x="541960" y="708755"/>
            <a:ext cx="10853550" cy="40335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25353" tIns="25353" rIns="25353" bIns="25353" rtlCol="0" anchor="t" anchorCtr="0">
            <a:normAutofit fontScale="90000"/>
          </a:bodyPr>
          <a:lstStyle/>
          <a:p>
            <a:pPr>
              <a:lnSpc>
                <a:spcPct val="100000"/>
              </a:lnSpc>
              <a:buSzPts val="2400"/>
            </a:pPr>
            <a:r>
              <a:rPr lang="en-US" sz="2405" dirty="0">
                <a:latin typeface="Arial" panose="020B0604020202020204" pitchFamily="34" charset="0"/>
                <a:cs typeface="Arial" panose="020B0604020202020204" pitchFamily="34" charset="0"/>
              </a:rPr>
              <a:t>ЭКОСИСТЕМА </a:t>
            </a:r>
            <a:r>
              <a:rPr lang="ru-RU" sz="2405" dirty="0" smtClean="0">
                <a:latin typeface="Arial" panose="020B0604020202020204" pitchFamily="34" charset="0"/>
                <a:cs typeface="Arial" panose="020B0604020202020204" pitchFamily="34" charset="0"/>
              </a:rPr>
              <a:t>ТУР</a:t>
            </a:r>
            <a:r>
              <a:rPr lang="en-US" sz="2405" dirty="0" smtClean="0">
                <a:latin typeface="Arial" panose="020B0604020202020204" pitchFamily="34" charset="0"/>
                <a:cs typeface="Arial" panose="020B0604020202020204" pitchFamily="34" charset="0"/>
              </a:rPr>
              <a:t>МАРШРУТА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Google Shape;394;p9"/>
          <p:cNvSpPr/>
          <p:nvPr/>
        </p:nvSpPr>
        <p:spPr>
          <a:xfrm>
            <a:off x="4274132" y="3097151"/>
            <a:ext cx="3694643" cy="1654394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95" tIns="45795" rIns="45795" bIns="45795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5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Туроператоры</a:t>
            </a:r>
          </a:p>
          <a:p>
            <a:pPr>
              <a:buClr>
                <a:srgbClr val="000000"/>
              </a:buClr>
              <a:buSzPts val="1800"/>
            </a:pP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Helvetica Neue"/>
            </a:endParaRPr>
          </a:p>
          <a:p>
            <a:pPr>
              <a:buClr>
                <a:srgbClr val="000000"/>
              </a:buClr>
              <a:buSzPts val="1800"/>
            </a:pP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Helvetica Neue"/>
              </a:rPr>
              <a:t>«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Helvetica Neue"/>
              </a:rPr>
              <a:t>Visit Chechnya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Helvetica Neue"/>
              </a:rPr>
              <a:t>»</a:t>
            </a:r>
            <a:endParaRPr sz="12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2" name="Google Shape;281;p3"/>
          <p:cNvSpPr txBox="1"/>
          <p:nvPr/>
        </p:nvSpPr>
        <p:spPr>
          <a:xfrm>
            <a:off x="566293" y="6500472"/>
            <a:ext cx="7266492" cy="262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95" tIns="45795" rIns="45795" bIns="45795" anchor="t" anchorCtr="0">
            <a:spAutoFit/>
          </a:bodyPr>
          <a:lstStyle/>
          <a:p>
            <a:pPr>
              <a:buClr>
                <a:schemeClr val="accent1"/>
              </a:buClr>
              <a:buSzPts val="1100"/>
            </a:pPr>
            <a:r>
              <a:rPr lang="ru-RU" sz="1102" b="1" i="1" dirty="0" smtClean="0">
                <a:solidFill>
                  <a:schemeClr val="accen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Чеченская Республика</a:t>
            </a:r>
            <a:r>
              <a:rPr lang="en-US" sz="1102" b="1" i="1" dirty="0" smtClean="0">
                <a:solidFill>
                  <a:schemeClr val="accen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1102" b="1" i="1" dirty="0" smtClean="0">
                <a:solidFill>
                  <a:schemeClr val="accen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| </a:t>
            </a:r>
            <a:r>
              <a:rPr lang="ru-RU" sz="1102" b="1" i="1" dirty="0" smtClean="0">
                <a:solidFill>
                  <a:schemeClr val="accen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«По следам Героев»</a:t>
            </a:r>
            <a:endParaRPr lang="ru-RU" sz="1403" i="1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60784" y="1074006"/>
            <a:ext cx="1060303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ru-RU" sz="1100" i="1" dirty="0" smtClean="0">
                <a:solidFill>
                  <a:srgbClr val="FF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Перечислите организации и лица, вовлеченные в реализацию маршрута (при наличии)</a:t>
            </a:r>
            <a:endParaRPr lang="ru-RU" sz="1100" i="1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394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7390</TotalTime>
  <Words>712</Words>
  <Application>Microsoft Office PowerPoint</Application>
  <PresentationFormat>Широкоэкранный</PresentationFormat>
  <Paragraphs>126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Helvetica Neue</vt:lpstr>
      <vt:lpstr>Times New Roman</vt:lpstr>
      <vt:lpstr>Тема Office</vt:lpstr>
      <vt:lpstr>Презентация PowerPoint</vt:lpstr>
      <vt:lpstr>ОПРЕДЕЛЕНИЯ </vt:lpstr>
      <vt:lpstr>ПАСПОРТ ТУРМАРШРУТА</vt:lpstr>
      <vt:lpstr>КАРТА-СХЕМА ТУРМАРШРУТА </vt:lpstr>
      <vt:lpstr>РЕКОМЕНДУЕМЫЙ СЦЕНАРИЙ ТУРА ПО МАРШРУТУ </vt:lpstr>
      <vt:lpstr>СОВРЕМЕННЫЕ МЕХАНИКИ И ТЕХНОЛОГИИ, НАПРАВЛЕННЫЕ  НА ВОВЛЕЧЕНИЕ ТУРИСТОВ И РАЗВИТИЕ ОТДЕЛЬНЫХ КАЧЕСТВ И НАВЫКОВ, ВКЛЮЧАЕМЫЕ В ТУРМАРШРУТ</vt:lpstr>
      <vt:lpstr>СТИЛИСТИЧЕСКИЕ РЕШЕНИЯ</vt:lpstr>
      <vt:lpstr>ГЕРОИ И ЗНАЧИМЫЕ ПЕРСОНАЛИИ НА МАРШРУТЕ</vt:lpstr>
      <vt:lpstr>ЭКОСИСТЕМА ТУРМАРШРУТА</vt:lpstr>
      <vt:lpstr>ПЕРЕЧЕНЬ ТУРОПЕРАТОРОВ, РЕАЛИЗУЮЩИХ ЭКСКУРСИИ / ТУРПРОДУКТЫ ПО ДАННОМУ МАРШРУТУ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Тетеревлева Евгения Алексеевна</dc:creator>
  <cp:lastModifiedBy>Admin</cp:lastModifiedBy>
  <cp:revision>83</cp:revision>
  <dcterms:created xsi:type="dcterms:W3CDTF">2022-11-21T10:05:01Z</dcterms:created>
  <dcterms:modified xsi:type="dcterms:W3CDTF">2022-12-06T06:13:40Z</dcterms:modified>
</cp:coreProperties>
</file>